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1" r:id="rId3"/>
    <p:sldId id="257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76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311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66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264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558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351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00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514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38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8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80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85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17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8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908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49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DB94B2-9A5D-4A24-87FF-16A532D7397F}" type="datetimeFigureOut">
              <a:rPr lang="es-MX" smtClean="0"/>
              <a:t>15/06/2015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4CCB35-6AF1-408F-A08A-1772E3C0C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256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2613" y="516402"/>
            <a:ext cx="9395791" cy="84702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¿Qué es comprender un texto?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1065" y="3405809"/>
            <a:ext cx="10036935" cy="2508814"/>
          </a:xfrm>
        </p:spPr>
        <p:txBody>
          <a:bodyPr>
            <a:normAutofit lnSpcReduction="10000"/>
          </a:bodyPr>
          <a:lstStyle/>
          <a:p>
            <a:pPr algn="l"/>
            <a:endParaRPr lang="es-MX" sz="4800" dirty="0">
              <a:solidFill>
                <a:schemeClr val="bg1"/>
              </a:solidFill>
              <a:latin typeface="Bernard MT Condensed" panose="02050806060905020404" pitchFamily="18" charset="0"/>
              <a:ea typeface="+mj-ea"/>
              <a:cs typeface="+mj-c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Es un actividad constructiva porque el actor elabora una construcción a partir de los significados sugeridos por  texto.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Los significados de un texto son idiosincráticos del lector, tiene un matiz personal. Por su doble naturaleza individual y social, los distintos lectores pueden compartir los significados construidos y llegar a un conceso.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404730" y="1681041"/>
            <a:ext cx="891367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400" dirty="0">
                <a:solidFill>
                  <a:prstClr val="black"/>
                </a:solidFill>
              </a:rPr>
              <a:t>Comprender un texto: Es una actividad constructiva, compleja que implica la interacción entre las características del lector y del texto dentro de un contexto.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804421" y="3298265"/>
            <a:ext cx="588173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800" dirty="0">
                <a:solidFill>
                  <a:prstClr val="black"/>
                </a:solidFill>
                <a:latin typeface="Bernard MT Condensed" panose="02050806060905020404" pitchFamily="18" charset="0"/>
              </a:rPr>
              <a:t>Actividad constructiva individual y social </a:t>
            </a:r>
          </a:p>
        </p:txBody>
      </p:sp>
    </p:spTree>
    <p:extLst>
      <p:ext uri="{BB962C8B-B14F-4D97-AF65-F5344CB8AC3E}">
        <p14:creationId xmlns:p14="http://schemas.microsoft.com/office/powerpoint/2010/main" val="19317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7191"/>
          </a:xfrm>
        </p:spPr>
        <p:txBody>
          <a:bodyPr>
            <a:normAutofit/>
          </a:bodyPr>
          <a:lstStyle/>
          <a:p>
            <a:pPr algn="just"/>
            <a:endParaRPr lang="es-MX" sz="1600" dirty="0" smtClean="0"/>
          </a:p>
          <a:p>
            <a:pPr marL="0" indent="0" algn="just">
              <a:buNone/>
            </a:pPr>
            <a:r>
              <a:rPr lang="es-MX" sz="2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Lo nuevo y lo dado</a:t>
            </a:r>
            <a:endParaRPr lang="es-MX" sz="2400" dirty="0"/>
          </a:p>
          <a:p>
            <a:pPr algn="just"/>
            <a:r>
              <a:rPr lang="es-MX" sz="1600" dirty="0" smtClean="0">
                <a:solidFill>
                  <a:schemeClr val="bg1"/>
                </a:solidFill>
              </a:rPr>
              <a:t>El </a:t>
            </a:r>
            <a:r>
              <a:rPr lang="es-MX" sz="1600" dirty="0">
                <a:solidFill>
                  <a:schemeClr val="bg1"/>
                </a:solidFill>
              </a:rPr>
              <a:t>lector procede y establece coherencia referencial dentro de los enunciados, limitando la capacidad de la memoria, se realiza un procesamiento por ciclos de un número limitado de proposiciones.</a:t>
            </a:r>
          </a:p>
          <a:p>
            <a:pPr algn="just"/>
            <a:r>
              <a:rPr lang="es-MX" sz="1600" dirty="0">
                <a:solidFill>
                  <a:schemeClr val="bg1"/>
                </a:solidFill>
              </a:rPr>
              <a:t>Cualquier lector con experiencia es capaz de realizar estos microprocesos para ello se involucra niveles inferiores de comprensión.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Reconocimiento de palabras escritas.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Identificación o construcción de  las proposiciones  (ideas).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La vinculación de estas ideas entre sí.</a:t>
            </a:r>
          </a:p>
          <a:p>
            <a:pPr algn="just">
              <a:buFontTx/>
              <a:buChar char="-"/>
            </a:pPr>
            <a:r>
              <a:rPr lang="es-MX" sz="1600" dirty="0">
                <a:solidFill>
                  <a:schemeClr val="bg1"/>
                </a:solidFill>
              </a:rPr>
              <a:t>Inferencia-puente para la vinculación e integración de proposiciones.</a:t>
            </a:r>
          </a:p>
        </p:txBody>
      </p:sp>
    </p:spTree>
    <p:extLst>
      <p:ext uri="{BB962C8B-B14F-4D97-AF65-F5344CB8AC3E}">
        <p14:creationId xmlns:p14="http://schemas.microsoft.com/office/powerpoint/2010/main" val="335914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Microestructura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solidFill>
                  <a:schemeClr val="bg1"/>
                </a:solidFill>
              </a:rPr>
              <a:t>La construcción de esta equivale decir psicológicamente a decir que el texto se considera legible, que pueda leerse con fluidez y que posee una coherencia indispensable que le da sentido y lo hace inteligible. Siendo este el nivel de representación más básico para el logro de una autentica comprensión.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</a:t>
            </a:r>
            <a:r>
              <a:rPr lang="es-MX" dirty="0" err="1" smtClean="0"/>
              <a:t>macroestructura</a:t>
            </a:r>
            <a:r>
              <a:rPr lang="es-MX" dirty="0" smtClean="0"/>
              <a:t> y la superestructura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Las actividades de </a:t>
            </a:r>
            <a:r>
              <a:rPr lang="es-MX" dirty="0" err="1" smtClean="0">
                <a:solidFill>
                  <a:schemeClr val="bg1"/>
                </a:solidFill>
              </a:rPr>
              <a:t>macroprocesamiento</a:t>
            </a:r>
            <a:r>
              <a:rPr lang="es-MX" dirty="0" smtClean="0">
                <a:solidFill>
                  <a:schemeClr val="bg1"/>
                </a:solidFill>
              </a:rPr>
              <a:t> son las que tienen que ver con la construcción de 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que es la representación semántica de naturaleza abstracta y global del texto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5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Los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macroprocesos</a:t>
            </a:r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son de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ejecucion</a:t>
            </a:r>
            <a:r>
              <a:rPr lang="es-MX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relativamente </a:t>
            </a:r>
            <a:r>
              <a:rPr lang="es-MX" sz="28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conciente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MX" sz="2000" dirty="0" smtClean="0">
                <a:solidFill>
                  <a:schemeClr val="bg1"/>
                </a:solidFill>
              </a:rPr>
              <a:t>La </a:t>
            </a:r>
            <a:r>
              <a:rPr lang="es-MX" sz="2000" dirty="0">
                <a:solidFill>
                  <a:schemeClr val="bg1"/>
                </a:solidFill>
              </a:rPr>
              <a:t>aplicación de </a:t>
            </a:r>
            <a:r>
              <a:rPr lang="es-MX" sz="2000" dirty="0" err="1">
                <a:solidFill>
                  <a:schemeClr val="bg1"/>
                </a:solidFill>
              </a:rPr>
              <a:t>macroreglas</a:t>
            </a:r>
            <a:r>
              <a:rPr lang="es-MX" sz="2000" dirty="0">
                <a:solidFill>
                  <a:schemeClr val="bg1"/>
                </a:solidFill>
              </a:rPr>
              <a:t> al tejido </a:t>
            </a:r>
            <a:r>
              <a:rPr lang="es-MX" sz="2000" dirty="0" err="1">
                <a:solidFill>
                  <a:schemeClr val="bg1"/>
                </a:solidFill>
              </a:rPr>
              <a:t>microestructural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identificación de las </a:t>
            </a:r>
            <a:r>
              <a:rPr lang="es-MX" sz="2000" dirty="0" err="1">
                <a:solidFill>
                  <a:schemeClr val="bg1"/>
                </a:solidFill>
              </a:rPr>
              <a:t>macroproposiciones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integración y construcción coherente del significado global del texto a partir las </a:t>
            </a:r>
            <a:r>
              <a:rPr lang="es-MX" sz="2000" dirty="0" err="1">
                <a:solidFill>
                  <a:schemeClr val="bg1"/>
                </a:solidFill>
              </a:rPr>
              <a:t>macroposiciones</a:t>
            </a:r>
            <a:r>
              <a:rPr lang="es-MX" sz="2000" dirty="0">
                <a:solidFill>
                  <a:schemeClr val="bg1"/>
                </a:solidFill>
              </a:rPr>
              <a:t>: </a:t>
            </a:r>
            <a:r>
              <a:rPr lang="es-MX" sz="2000" dirty="0" err="1">
                <a:solidFill>
                  <a:schemeClr val="bg1"/>
                </a:solidFill>
              </a:rPr>
              <a:t>elaboracion</a:t>
            </a:r>
            <a:r>
              <a:rPr lang="es-MX" sz="2000" dirty="0">
                <a:solidFill>
                  <a:schemeClr val="bg1"/>
                </a:solidFill>
              </a:rPr>
              <a:t> de la </a:t>
            </a:r>
            <a:r>
              <a:rPr lang="es-MX" sz="2000" dirty="0" err="1">
                <a:solidFill>
                  <a:schemeClr val="bg1"/>
                </a:solidFill>
              </a:rPr>
              <a:t>macroestructura</a:t>
            </a:r>
            <a:r>
              <a:rPr lang="es-MX" sz="2000" dirty="0">
                <a:solidFill>
                  <a:schemeClr val="bg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aplicación de inferencias basadas en el conocimiento previo.</a:t>
            </a:r>
          </a:p>
          <a:p>
            <a:pPr>
              <a:buFont typeface="Wingdings" pitchFamily="2" charset="2"/>
              <a:buChar char="Ø"/>
            </a:pPr>
            <a:r>
              <a:rPr lang="es-MX" sz="2000" dirty="0">
                <a:solidFill>
                  <a:schemeClr val="bg1"/>
                </a:solidFill>
              </a:rPr>
              <a:t>La construcción del modelo de la situación.</a:t>
            </a:r>
          </a:p>
          <a:p>
            <a:pPr>
              <a:buFont typeface="Wingdings" pitchFamily="2" charset="2"/>
              <a:buChar char="Ø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84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permite al lector dar una interpretación global del texto.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Resumen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conjunto de ideas principales.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tema de un texto.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C</a:t>
            </a:r>
            <a:r>
              <a:rPr lang="es-MX" dirty="0" smtClean="0">
                <a:solidFill>
                  <a:schemeClr val="bg1"/>
                </a:solidFill>
              </a:rPr>
              <a:t>uando se obtiene la </a:t>
            </a:r>
            <a:r>
              <a:rPr lang="es-MX" dirty="0" err="1" smtClean="0">
                <a:solidFill>
                  <a:schemeClr val="bg1"/>
                </a:solidFill>
              </a:rPr>
              <a:t>macroestructura</a:t>
            </a:r>
            <a:r>
              <a:rPr lang="es-MX" dirty="0" smtClean="0">
                <a:solidFill>
                  <a:schemeClr val="bg1"/>
                </a:solidFill>
              </a:rPr>
              <a:t> se debe a la aplicación de las </a:t>
            </a:r>
            <a:r>
              <a:rPr lang="es-MX" dirty="0" err="1" smtClean="0">
                <a:solidFill>
                  <a:schemeClr val="bg1"/>
                </a:solidFill>
              </a:rPr>
              <a:t>macroreglas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3243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6734" y="3784967"/>
            <a:ext cx="8534400" cy="1507067"/>
          </a:xfrm>
        </p:spPr>
        <p:txBody>
          <a:bodyPr/>
          <a:lstStyle/>
          <a:p>
            <a:r>
              <a:rPr lang="es-MX" dirty="0" err="1"/>
              <a:t>M</a:t>
            </a:r>
            <a:r>
              <a:rPr lang="es-MX" dirty="0" err="1" smtClean="0"/>
              <a:t>acroreglas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>
                <a:solidFill>
                  <a:schemeClr val="bg1"/>
                </a:solidFill>
              </a:rPr>
              <a:t>Supresión: exige una actividad basada en el reconocimiento de las ideas </a:t>
            </a:r>
            <a:r>
              <a:rPr lang="es-MX" dirty="0" err="1" smtClean="0">
                <a:solidFill>
                  <a:schemeClr val="bg1"/>
                </a:solidFill>
              </a:rPr>
              <a:t>macroestructurales</a:t>
            </a:r>
            <a:r>
              <a:rPr lang="es-MX" dirty="0" smtClean="0">
                <a:solidFill>
                  <a:schemeClr val="bg1"/>
                </a:solidFill>
              </a:rPr>
              <a:t> dispuestas en el texto.</a:t>
            </a:r>
          </a:p>
          <a:p>
            <a:pPr algn="just"/>
            <a:r>
              <a:rPr lang="es-MX" dirty="0" smtClean="0">
                <a:solidFill>
                  <a:schemeClr val="bg1"/>
                </a:solidFill>
              </a:rPr>
              <a:t>Generalización y construcción: exigen un mayor esfuerzo cognitivo. </a:t>
            </a:r>
            <a:endParaRPr lang="es-MX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MX" sz="2200" dirty="0">
                <a:solidFill>
                  <a:schemeClr val="bg1"/>
                </a:solidFill>
              </a:rPr>
              <a:t>Ambas se relacionan con un uso del conocimiento previo: la de generalización requiere que el lector procese la información y establezca relaciones de inclusión lógica y la construcción supone establecimiento de relaciones semánticas mas complejas u </a:t>
            </a:r>
            <a:r>
              <a:rPr lang="es-MX" sz="2200" dirty="0" smtClean="0">
                <a:solidFill>
                  <a:schemeClr val="bg1"/>
                </a:solidFill>
              </a:rPr>
              <a:t>diversas.</a:t>
            </a:r>
          </a:p>
          <a:p>
            <a:pPr marL="0" indent="0" algn="just">
              <a:buNone/>
            </a:pPr>
            <a:endParaRPr lang="es-MX" sz="22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52670" y="5499651"/>
            <a:ext cx="10515600" cy="96741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>
                <a:solidFill>
                  <a:schemeClr val="bg1"/>
                </a:solidFill>
              </a:rPr>
              <a:t>El conocimiento que el lector posee sobre las distintas superestructuras textuales, puede contribuir significativamente a mejorar la comprensión y el recuerdo del texto.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8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292" y="-86096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Proceso de comprensión lectora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21599" y="2880773"/>
            <a:ext cx="5157787" cy="2363809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s-MX" sz="1800" dirty="0" smtClean="0">
                <a:solidFill>
                  <a:schemeClr val="bg1"/>
                </a:solidFill>
              </a:rPr>
              <a:t>                   </a:t>
            </a:r>
            <a:r>
              <a:rPr lang="es-MX" sz="1800" b="1" dirty="0" smtClean="0">
                <a:solidFill>
                  <a:schemeClr val="bg1"/>
                </a:solidFill>
              </a:rPr>
              <a:t>Texto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Género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Estructura textual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Funciones del texto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Contenido de los textos</a:t>
            </a:r>
          </a:p>
          <a:p>
            <a:r>
              <a:rPr lang="es-MX" sz="1800" b="0" dirty="0" smtClean="0">
                <a:solidFill>
                  <a:schemeClr val="bg1"/>
                </a:solidFill>
              </a:rPr>
              <a:t>Aspectos discursivo -  lingüísticos</a:t>
            </a:r>
            <a:endParaRPr lang="es-MX" sz="1800" b="0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69496" y="2880773"/>
            <a:ext cx="6003233" cy="2363809"/>
          </a:xfrm>
          <a:ln>
            <a:solidFill>
              <a:schemeClr val="bg1"/>
            </a:solidFill>
          </a:ln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es-MX" sz="5000" b="1" dirty="0" smtClean="0">
                <a:solidFill>
                  <a:schemeClr val="bg1"/>
                </a:solidFill>
              </a:rPr>
              <a:t>Lector </a:t>
            </a:r>
          </a:p>
          <a:p>
            <a:pPr mar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Conocimientos previos personales y socioculturales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Conocimientos sobre </a:t>
            </a:r>
            <a:r>
              <a:rPr lang="es-MX" sz="4500" dirty="0">
                <a:solidFill>
                  <a:schemeClr val="bg1"/>
                </a:solidFill>
              </a:rPr>
              <a:t>géneros y estructuras </a:t>
            </a:r>
            <a:r>
              <a:rPr lang="es-MX" sz="4500" dirty="0" smtClean="0">
                <a:solidFill>
                  <a:schemeClr val="bg1"/>
                </a:solidFill>
              </a:rPr>
              <a:t>textuales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Teorías implícitas de la lectura</a:t>
            </a: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Estrategias </a:t>
            </a:r>
            <a:r>
              <a:rPr lang="es-MX" sz="4500" dirty="0" err="1" smtClean="0">
                <a:solidFill>
                  <a:schemeClr val="bg1"/>
                </a:solidFill>
              </a:rPr>
              <a:t>autorreguladoras</a:t>
            </a:r>
            <a:endParaRPr lang="es-MX" sz="45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s-MX" sz="4500" dirty="0" smtClean="0">
                <a:solidFill>
                  <a:schemeClr val="bg1"/>
                </a:solidFill>
              </a:rPr>
              <a:t>Propósitos aspectos motivacionales y actitudinales</a:t>
            </a:r>
            <a:endParaRPr lang="es-MX" sz="4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303290" y="5618922"/>
            <a:ext cx="7641604" cy="1068184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s-MX" sz="2000" dirty="0" smtClean="0"/>
              <a:t>Contexto</a:t>
            </a:r>
          </a:p>
          <a:p>
            <a:pPr algn="ctr"/>
            <a:r>
              <a:rPr lang="es-MX" sz="2000" b="0" dirty="0" smtClean="0"/>
              <a:t>Practicas letradas, Comunidad cultural y discursiva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056083" y="981306"/>
            <a:ext cx="5809365" cy="1688925"/>
          </a:xfrm>
          <a:ln>
            <a:solidFill>
              <a:schemeClr val="bg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2000" b="1" dirty="0" smtClean="0">
                <a:solidFill>
                  <a:schemeClr val="bg1"/>
                </a:solidFill>
              </a:rPr>
              <a:t>Autor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Propósito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Conocimientos previos personales y socioculturales</a:t>
            </a:r>
          </a:p>
          <a:p>
            <a:pPr marL="0" indent="0" algn="ctr">
              <a:buNone/>
            </a:pPr>
            <a:r>
              <a:rPr lang="es-MX" sz="2000" dirty="0" smtClean="0">
                <a:solidFill>
                  <a:schemeClr val="bg1"/>
                </a:solidFill>
              </a:rPr>
              <a:t>Uso de los géneros y las estructuras del texto</a:t>
            </a: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3511826" y="2570922"/>
            <a:ext cx="0" cy="490330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5367130" y="3935896"/>
            <a:ext cx="702366" cy="13252"/>
          </a:xfrm>
          <a:prstGeom prst="straightConnector1">
            <a:avLst/>
          </a:prstGeom>
          <a:ln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912" y="206436"/>
            <a:ext cx="10515600" cy="988313"/>
          </a:xfrm>
        </p:spPr>
        <p:txBody>
          <a:bodyPr>
            <a:noAutofit/>
          </a:bodyPr>
          <a:lstStyle/>
          <a:p>
            <a:pPr lvl="0"/>
            <a:r>
              <a:rPr lang="es-MX" sz="2800" dirty="0">
                <a:solidFill>
                  <a:prstClr val="black"/>
                </a:solidFill>
                <a:latin typeface="Bernard MT Condensed" panose="02050806060905020404" pitchFamily="18" charset="0"/>
                <a:ea typeface="+mn-ea"/>
                <a:cs typeface="+mn-cs"/>
              </a:rPr>
              <a:t>Interacción texto y </a:t>
            </a:r>
            <a:r>
              <a:rPr lang="es-MX" sz="2800" dirty="0" smtClean="0">
                <a:solidFill>
                  <a:prstClr val="black"/>
                </a:solidFill>
                <a:latin typeface="Bernard MT Condensed" panose="02050806060905020404" pitchFamily="18" charset="0"/>
                <a:ea typeface="+mn-ea"/>
                <a:cs typeface="+mn-cs"/>
              </a:rPr>
              <a:t>contexto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139" y="1194749"/>
            <a:ext cx="10515600" cy="5069380"/>
          </a:xfrm>
        </p:spPr>
        <p:txBody>
          <a:bodyPr/>
          <a:lstStyle/>
          <a:p>
            <a:pPr algn="just"/>
            <a:r>
              <a:rPr lang="es-MX" sz="2000" dirty="0" smtClean="0">
                <a:solidFill>
                  <a:schemeClr val="bg1"/>
                </a:solidFill>
              </a:rPr>
              <a:t>Las representación o interpretaciones que los lectores logran construir son producto de las interacciones complejas lector-texto-contexto. Por lo cuales se considera el proceso de </a:t>
            </a:r>
            <a:r>
              <a:rPr lang="es-MX" sz="2000" b="1" dirty="0" smtClean="0">
                <a:solidFill>
                  <a:schemeClr val="bg1"/>
                </a:solidFill>
              </a:rPr>
              <a:t>comprensión</a:t>
            </a:r>
            <a:r>
              <a:rPr lang="es-MX" sz="2000" dirty="0" smtClean="0">
                <a:solidFill>
                  <a:schemeClr val="bg1"/>
                </a:solidFill>
              </a:rPr>
              <a:t> como una actividad de lectura como una </a:t>
            </a:r>
            <a:r>
              <a:rPr lang="es-MX" sz="2000" b="1" dirty="0" smtClean="0">
                <a:solidFill>
                  <a:schemeClr val="bg1"/>
                </a:solidFill>
              </a:rPr>
              <a:t>actividad esencialmente interactiva</a:t>
            </a:r>
            <a:r>
              <a:rPr lang="es-MX" sz="2000" dirty="0" smtClean="0">
                <a:solidFill>
                  <a:schemeClr val="bg1"/>
                </a:solidFill>
              </a:rPr>
              <a:t>.</a:t>
            </a:r>
          </a:p>
          <a:p>
            <a:endParaRPr lang="es-MX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sz="1800" b="1" dirty="0" smtClean="0">
                <a:solidFill>
                  <a:schemeClr val="bg1"/>
                </a:solidFill>
              </a:rPr>
              <a:t>Propósitos del lector </a:t>
            </a:r>
            <a:r>
              <a:rPr lang="es-MX" sz="1800" dirty="0" smtClean="0">
                <a:solidFill>
                  <a:schemeClr val="bg1"/>
                </a:solidFill>
              </a:rPr>
              <a:t>relacionado con los distintos ámbitos de la vida social: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con fines privados. (cartas, recados, chat, recetas etc.)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para satisfacer intereses de tipo práctico. Actividades lectoras  asociadas a institucionales, sociales y comunitarios. (solicitud, reglamentos, convocatorias, paginas oficiales web etc.)</a:t>
            </a:r>
          </a:p>
          <a:p>
            <a:r>
              <a:rPr lang="es-MX" sz="1600" dirty="0">
                <a:solidFill>
                  <a:schemeClr val="bg1"/>
                </a:solidFill>
              </a:rPr>
              <a:t>L</a:t>
            </a:r>
            <a:r>
              <a:rPr lang="es-MX" sz="1600" dirty="0" smtClean="0">
                <a:solidFill>
                  <a:schemeClr val="bg1"/>
                </a:solidFill>
              </a:rPr>
              <a:t>eer para el aprendizaje: Actividad típica educativa. (textos escolares, de divulgación científica, manuales, monografías etc.) </a:t>
            </a:r>
          </a:p>
          <a:p>
            <a:r>
              <a:rPr lang="es-MX" sz="1600" dirty="0" smtClean="0">
                <a:solidFill>
                  <a:schemeClr val="bg1"/>
                </a:solidFill>
              </a:rPr>
              <a:t>Leer para para actividades y fines profesionales o laborales: tiene como meta prepararse para participar en el mundo laboral (textos especializados de cada área del conocimiento).</a:t>
            </a:r>
            <a:endParaRPr lang="es-MX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8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91837" y="2309257"/>
            <a:ext cx="50210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>
                <a:solidFill>
                  <a:schemeClr val="bg1"/>
                </a:solidFill>
              </a:rPr>
              <a:t>Los géneros </a:t>
            </a:r>
            <a:r>
              <a:rPr lang="es-MX" dirty="0" smtClean="0">
                <a:solidFill>
                  <a:schemeClr val="bg1"/>
                </a:solidFill>
              </a:rPr>
              <a:t>son formas de comunicación producto de convenciones sociales. </a:t>
            </a:r>
          </a:p>
          <a:p>
            <a:pPr marL="0" indent="0">
              <a:buNone/>
            </a:pPr>
            <a:r>
              <a:rPr lang="es-MX" dirty="0">
                <a:solidFill>
                  <a:schemeClr val="bg1"/>
                </a:solidFill>
              </a:rPr>
              <a:t>L</a:t>
            </a:r>
            <a:r>
              <a:rPr lang="es-MX" dirty="0" smtClean="0">
                <a:solidFill>
                  <a:schemeClr val="bg1"/>
                </a:solidFill>
              </a:rPr>
              <a:t>as características son: dinamismo, están situados, propósitos comunicativo - sociales, construyen y reproducen estructuras sociales, se organizan en forma y contenido e identifica comunidades discursivas.</a:t>
            </a:r>
          </a:p>
          <a:p>
            <a:pPr marL="0" indent="0">
              <a:buNone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1837" y="569843"/>
            <a:ext cx="11191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Los textos reflejan las intenciones comunicativas de los escritores </a:t>
            </a:r>
            <a:endParaRPr lang="es-MX" sz="2000" dirty="0"/>
          </a:p>
          <a:p>
            <a:r>
              <a:rPr lang="es-MX" sz="2000" dirty="0"/>
              <a:t>S</a:t>
            </a:r>
            <a:r>
              <a:rPr lang="es-MX" sz="2000" dirty="0" smtClean="0"/>
              <a:t>on producciones dinámicas abiertas a la actividad interpretativa de los lectores y del contexto cultural</a:t>
            </a:r>
          </a:p>
          <a:p>
            <a:r>
              <a:rPr lang="es-MX" sz="2000" dirty="0" smtClean="0"/>
              <a:t>Por naturaleza son intertextuales, se elaboran con base en otros discursos orales o escritos.</a:t>
            </a:r>
          </a:p>
          <a:p>
            <a:r>
              <a:rPr lang="es-MX" sz="2000" dirty="0" smtClean="0"/>
              <a:t>Instrumentos semióticos que toman cuerpos en función de géneros. </a:t>
            </a:r>
            <a:endParaRPr lang="es-MX" sz="2000" dirty="0"/>
          </a:p>
        </p:txBody>
      </p:sp>
      <p:sp>
        <p:nvSpPr>
          <p:cNvPr id="7" name="Rectángulo 6"/>
          <p:cNvSpPr/>
          <p:nvPr/>
        </p:nvSpPr>
        <p:spPr>
          <a:xfrm>
            <a:off x="5933360" y="2839344"/>
            <a:ext cx="6096000" cy="26725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 smtClean="0">
                <a:solidFill>
                  <a:prstClr val="black"/>
                </a:solidFill>
              </a:rPr>
              <a:t>Cada comunidad disciplinar tienen sus propios géneros.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 smtClean="0">
                <a:solidFill>
                  <a:prstClr val="black"/>
                </a:solidFill>
              </a:rPr>
              <a:t>Por </a:t>
            </a:r>
            <a:r>
              <a:rPr lang="es-MX" sz="2000" dirty="0">
                <a:solidFill>
                  <a:prstClr val="black"/>
                </a:solidFill>
              </a:rPr>
              <a:t>ejemplo: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Literarios ( novelas, cuentos, obras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Periodísticos (editoriales, reportajes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Jurídicos (leyes, normas etc.)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000" dirty="0">
                <a:solidFill>
                  <a:prstClr val="black"/>
                </a:solidFill>
              </a:rPr>
              <a:t>Científicos (artículos, reseñas etc.)</a:t>
            </a:r>
            <a:endParaRPr lang="es-MX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3385" y="169040"/>
            <a:ext cx="8534400" cy="1507067"/>
          </a:xfrm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Los componentes básicos de los géneros son los tipos textuales.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4913" y="1520770"/>
            <a:ext cx="5157787" cy="823912"/>
          </a:xfrm>
        </p:spPr>
        <p:txBody>
          <a:bodyPr>
            <a:normAutofit/>
          </a:bodyPr>
          <a:lstStyle/>
          <a:p>
            <a:r>
              <a:rPr lang="es-MX" dirty="0" smtClean="0"/>
              <a:t>Contexto escolar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1" y="2790135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Narrativos: serie de hechos que acontecen en el tiempo.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Descriptivos: características de un objeto, fenómeno o situación.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Expositivos: explicaciones sobre ideas, hechos o fenómenos.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Argumentativos: razonamientos que conducen a una conclusión.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Instructivos: información para que otros aprendan o realicen algo.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839788" y="1554632"/>
            <a:ext cx="5183188" cy="823912"/>
          </a:xfrm>
        </p:spPr>
        <p:txBody>
          <a:bodyPr/>
          <a:lstStyle/>
          <a:p>
            <a:r>
              <a:rPr lang="es-MX" dirty="0" smtClean="0"/>
              <a:t>Los distintos tipos textuales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37397" y="2652367"/>
            <a:ext cx="5183188" cy="3205094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Tienen diferentes formas de expresión y distintas estructuras.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Tienen funciones cognitivas variables.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Todo lo cual influye en el modo en que los lectores realizan su aproximación</a:t>
            </a:r>
            <a:r>
              <a:rPr lang="es-MX" dirty="0" smtClean="0">
                <a:solidFill>
                  <a:schemeClr val="bg1"/>
                </a:solidFill>
              </a:rPr>
              <a:t>.		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124572"/>
            <a:ext cx="5157787" cy="823912"/>
          </a:xfrm>
        </p:spPr>
        <p:txBody>
          <a:bodyPr/>
          <a:lstStyle/>
          <a:p>
            <a:r>
              <a:rPr lang="es-MX" dirty="0" smtClean="0"/>
              <a:t>Textos continuos o discontinuos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3771" y="2346049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Continuos: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Son Los típicos de estructuras jerárquicas discursivas compuestas de enunciados. Por ejemplo los literarios como las novelas. </a:t>
            </a:r>
            <a:endParaRPr lang="es-MX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Discontinuas: </a:t>
            </a:r>
          </a:p>
          <a:p>
            <a:r>
              <a:rPr lang="es-MX" dirty="0">
                <a:solidFill>
                  <a:schemeClr val="bg1"/>
                </a:solidFill>
              </a:rPr>
              <a:t>C</a:t>
            </a:r>
            <a:r>
              <a:rPr lang="es-MX" dirty="0" smtClean="0">
                <a:solidFill>
                  <a:schemeClr val="bg1"/>
                </a:solidFill>
              </a:rPr>
              <a:t>ombinación de información textual con imágenes, graficas etc. Por ejemplo las enciclopedias, folletos, instructivos.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124572"/>
            <a:ext cx="5183188" cy="823912"/>
          </a:xfrm>
        </p:spPr>
        <p:txBody>
          <a:bodyPr/>
          <a:lstStyle/>
          <a:p>
            <a:r>
              <a:rPr lang="es-MX" dirty="0" smtClean="0"/>
              <a:t>Textos digitales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793293" y="2560775"/>
            <a:ext cx="4929188" cy="30305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Plantean el aprendizaje de nuevas prácticas letradas.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Basado en hipertextos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Incluyen elementos multimedia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Estructura reticular, no lineal.</a:t>
            </a:r>
          </a:p>
          <a:p>
            <a:pPr mar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Pueden elegir un itinerario distinto según el propósito y habilidades de los lectores.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Contexto cultural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Todo acto de la lengua oral o escrito tiene un sentido, una función social y comunicativa y se manifiesta en forma de discurso y ocurre dentro de un contexto.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Los lectores establecen un diálogo iniciado por los autores.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Construyen un texto, continuando a la vez un dialogo comunicativo anterior con otros autores.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El factor importante dentro de la triada es el contexto cultural.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El lector vive y participa, realiza y promueve determinadas practicas letradas, así los aprendices se apropian de las mismas con la posibilidad de acceder a múltiples formas de conocimiento.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>
            <a:spLocks noGrp="1"/>
          </p:cNvSpPr>
          <p:nvPr>
            <p:ph idx="1"/>
          </p:nvPr>
        </p:nvSpPr>
        <p:spPr>
          <a:xfrm>
            <a:off x="1729409" y="1315900"/>
            <a:ext cx="8229600" cy="534035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MX" altLang="es-MX" sz="2400" dirty="0" smtClean="0"/>
          </a:p>
          <a:p>
            <a:pPr algn="just"/>
            <a:r>
              <a:rPr lang="es-MX" altLang="es-MX" sz="2400" dirty="0" smtClean="0">
                <a:solidFill>
                  <a:schemeClr val="bg1"/>
                </a:solidFill>
              </a:rPr>
              <a:t>La </a:t>
            </a:r>
            <a:r>
              <a:rPr lang="es-MX" altLang="es-MX" sz="2400" dirty="0">
                <a:solidFill>
                  <a:schemeClr val="bg1"/>
                </a:solidFill>
              </a:rPr>
              <a:t>comprensión de la lectura es una actividad estratégica porque el lector debe proceder de manera inteligente cuando lee, en función de propósitos y demandas contextuales.</a:t>
            </a:r>
          </a:p>
          <a:p>
            <a:pPr algn="just">
              <a:buFont typeface="Arial" panose="020B0604020202020204" pitchFamily="34" charset="0"/>
              <a:buNone/>
            </a:pPr>
            <a:endParaRPr lang="es-MX" altLang="es-MX" sz="2400" dirty="0">
              <a:solidFill>
                <a:schemeClr val="bg1"/>
              </a:solidFill>
            </a:endParaRP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El lector posee capacidades ilimitadas de memoria para poder procesar toda la información, busca construir significados aproximándose al texto como queriendo interrogar.</a:t>
            </a:r>
          </a:p>
          <a:p>
            <a:pPr algn="just">
              <a:buFont typeface="Arial" panose="020B0604020202020204" pitchFamily="34" charset="0"/>
              <a:buNone/>
            </a:pPr>
            <a:endParaRPr lang="es-MX" altLang="es-MX" sz="2400" dirty="0">
              <a:solidFill>
                <a:schemeClr val="bg1"/>
              </a:solidFill>
            </a:endParaRP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El lector que intenta comprender un texto y que desea “leer para aprender” </a:t>
            </a:r>
          </a:p>
          <a:p>
            <a:pPr algn="just"/>
            <a:r>
              <a:rPr lang="es-MX" altLang="es-MX" sz="2400" dirty="0">
                <a:solidFill>
                  <a:schemeClr val="bg1"/>
                </a:solidFill>
              </a:rPr>
              <a:t>debe planear el uso de distintos procedimientos estratégicos, los cuales se deben poner en marcha y supervisarse. </a:t>
            </a:r>
          </a:p>
          <a:p>
            <a:endParaRPr lang="es-MX" altLang="es-MX" dirty="0" smtClean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967948" y="601214"/>
            <a:ext cx="9144000" cy="84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2800" dirty="0" smtClean="0">
                <a:solidFill>
                  <a:schemeClr val="bg1"/>
                </a:solidFill>
                <a:latin typeface="Bernard MT Condensed" panose="02050806060905020404" pitchFamily="18" charset="0"/>
              </a:rPr>
              <a:t>Leer es una actividad estratégica</a:t>
            </a:r>
            <a:endParaRPr lang="es-MX" altLang="es-MX" sz="2800" dirty="0">
              <a:solidFill>
                <a:schemeClr val="bg1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4655" y="901147"/>
            <a:ext cx="9049275" cy="733719"/>
          </a:xfrm>
        </p:spPr>
        <p:txBody>
          <a:bodyPr>
            <a:normAutofit fontScale="90000"/>
          </a:bodyPr>
          <a:lstStyle/>
          <a:p>
            <a:pPr algn="l"/>
            <a:r>
              <a:rPr lang="es-MX" sz="2800" dirty="0">
                <a:solidFill>
                  <a:schemeClr val="bg1"/>
                </a:solidFill>
                <a:latin typeface="Bernard MT Condensed" panose="02050806060905020404" pitchFamily="18" charset="0"/>
              </a:rPr>
              <a:t>Modelo macroestructural y procesamiento interactivo de textos.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94655" y="2393099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err="1"/>
              <a:t>Macroestrutura</a:t>
            </a:r>
            <a:r>
              <a:rPr lang="es-MX" sz="3200" dirty="0" smtClean="0"/>
              <a:t>:</a:t>
            </a:r>
          </a:p>
          <a:p>
            <a:endParaRPr lang="es-MX" sz="2400" dirty="0"/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- Son la ejecución relativamente automática  y tienen que ver con todos los subprocesos involucrados que se dirigen al establecimiento, codificación y coherencia local entre proposiciones</a:t>
            </a:r>
            <a:r>
              <a:rPr lang="es-MX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43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154</TotalTime>
  <Words>1224</Words>
  <Application>Microsoft Office PowerPoint</Application>
  <PresentationFormat>Panorámica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Bernard MT Condensed</vt:lpstr>
      <vt:lpstr>Calibri</vt:lpstr>
      <vt:lpstr>Calibri Light</vt:lpstr>
      <vt:lpstr>Century Gothic</vt:lpstr>
      <vt:lpstr>Wingdings</vt:lpstr>
      <vt:lpstr>Wingdings 3</vt:lpstr>
      <vt:lpstr>Sector</vt:lpstr>
      <vt:lpstr>¿Qué es comprender un texto?</vt:lpstr>
      <vt:lpstr>Proceso de comprensión lectora</vt:lpstr>
      <vt:lpstr>Interacción texto y contexto</vt:lpstr>
      <vt:lpstr>Presentación de PowerPoint</vt:lpstr>
      <vt:lpstr>Los componentes básicos de los géneros son los tipos textuales.</vt:lpstr>
      <vt:lpstr>Presentación de PowerPoint</vt:lpstr>
      <vt:lpstr>Contexto cultural</vt:lpstr>
      <vt:lpstr>Presentación de PowerPoint</vt:lpstr>
      <vt:lpstr>Modelo macroestructural y procesamiento interactivo de textos.</vt:lpstr>
      <vt:lpstr>Presentación de PowerPoint</vt:lpstr>
      <vt:lpstr>  Microestructura</vt:lpstr>
      <vt:lpstr>La macroestructura y la superestructura</vt:lpstr>
      <vt:lpstr>Los macroprocesos son de ejecucion relativamente conciente</vt:lpstr>
      <vt:lpstr>Presentación de PowerPoint</vt:lpstr>
      <vt:lpstr>Macroreglas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comprender u texto?</dc:title>
  <dc:creator>erick</dc:creator>
  <cp:lastModifiedBy>Valdivia</cp:lastModifiedBy>
  <cp:revision>21</cp:revision>
  <dcterms:created xsi:type="dcterms:W3CDTF">2015-05-27T15:48:02Z</dcterms:created>
  <dcterms:modified xsi:type="dcterms:W3CDTF">2015-06-15T14:41:18Z</dcterms:modified>
</cp:coreProperties>
</file>